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528" r:id="rId2"/>
    <p:sldId id="529" r:id="rId3"/>
    <p:sldId id="530" r:id="rId4"/>
    <p:sldId id="531" r:id="rId5"/>
    <p:sldId id="546" r:id="rId6"/>
    <p:sldId id="548" r:id="rId7"/>
    <p:sldId id="549" r:id="rId8"/>
    <p:sldId id="533" r:id="rId9"/>
    <p:sldId id="550" r:id="rId10"/>
    <p:sldId id="551" r:id="rId11"/>
    <p:sldId id="552" r:id="rId12"/>
    <p:sldId id="554" r:id="rId13"/>
    <p:sldId id="536" r:id="rId14"/>
    <p:sldId id="537" r:id="rId15"/>
    <p:sldId id="538" r:id="rId16"/>
    <p:sldId id="555" r:id="rId17"/>
    <p:sldId id="545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66FF"/>
    <a:srgbClr val="3399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1887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5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288214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8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13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2220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1938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SA#92-e,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15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-21 June 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37145" y="1149991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SP-210470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  <p:sldLayoutId id="2147485169" r:id="rId5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1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2.xls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76625" y="2338950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/>
              <a:t/>
            </a:r>
            <a:br>
              <a:rPr lang="en-GB" sz="2900" dirty="0"/>
            </a:br>
            <a:r>
              <a:rPr lang="en-GB" sz="5300" b="1" dirty="0"/>
              <a:t> </a:t>
            </a:r>
            <a:r>
              <a:rPr lang="en-US" sz="5300" b="1" dirty="0"/>
              <a:t>SA WG6 status report to </a:t>
            </a:r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/>
              <a:t>TSG SA#92-e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latin typeface="Arial" panose="020B0604020202020204" pitchFamily="34" charset="0"/>
              </a:rPr>
              <a:t>SA6 Chairman</a:t>
            </a: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SAMSUNG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037810"/>
              </p:ext>
            </p:extLst>
          </p:nvPr>
        </p:nvGraphicFramePr>
        <p:xfrm>
          <a:off x="160803" y="1609166"/>
          <a:ext cx="11331950" cy="45553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12413"/>
                <a:gridCol w="1374964"/>
                <a:gridCol w="1222471"/>
                <a:gridCol w="822817"/>
                <a:gridCol w="968573"/>
                <a:gridCol w="1308535"/>
                <a:gridCol w="2622177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SA#91</a:t>
                      </a: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SP-210488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75%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TS for info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in SP-210474 </a:t>
                      </a: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Exception sheet – SP-210480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TS for approva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l </a:t>
                      </a: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lang="en-IN" altLang="fr-FR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SP-210473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80%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SP-210484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Exception sheet – SP-210481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Unmanned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TS for approva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l </a:t>
                      </a: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lang="en-IN" altLang="fr-FR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SP-210471</a:t>
                      </a:r>
                      <a:endParaRPr lang="en-US" altLang="fr-FR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SP-210485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6892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210057"/>
              </p:ext>
            </p:extLst>
          </p:nvPr>
        </p:nvGraphicFramePr>
        <p:xfrm>
          <a:off x="279309" y="1642507"/>
          <a:ext cx="11074491" cy="4259627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26963"/>
                <a:gridCol w="1497104"/>
                <a:gridCol w="1021977"/>
                <a:gridCol w="838200"/>
                <a:gridCol w="793376"/>
                <a:gridCol w="1201271"/>
                <a:gridCol w="2895600"/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support of the 5GMSG Service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FS_5GMARCH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(06/2019)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study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application layer support for Factories of the Future in 5G</a:t>
                      </a:r>
                      <a:r>
                        <a:rPr lang="en-US" sz="1600" baseline="0" dirty="0" smtClean="0"/>
                        <a:t> NW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FS_FFAPP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(12/2018)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98%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SA#93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study (to be completed </a:t>
                      </a:r>
                      <a:r>
                        <a:rPr lang="en-US" sz="1600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 SA6#44-e 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July meeting)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Mission Critical Services support over 5G System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FS_MCOver5GS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(06/2018)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70%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Rel-18 study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FS_MCGWUE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40%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Rel-18 study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Interconnection and Migration Aspects for Railways</a:t>
                      </a:r>
                      <a:r>
                        <a:rPr lang="en-GB" altLang="en-US" sz="1600" dirty="0" smtClean="0"/>
                        <a:t>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FS_IRail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Rel-18 study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7857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New Rel-18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825133"/>
              </p:ext>
            </p:extLst>
          </p:nvPr>
        </p:nvGraphicFramePr>
        <p:xfrm>
          <a:off x="279309" y="1642508"/>
          <a:ext cx="11074491" cy="448021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39020"/>
                <a:gridCol w="1385047"/>
                <a:gridCol w="1021977"/>
                <a:gridCol w="838200"/>
                <a:gridCol w="793376"/>
                <a:gridCol w="1201271"/>
                <a:gridCol w="2895600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FS_NSCALE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(03/2021)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Approved at SA#91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enablement aspects for subscriber-aware northbound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FS_SNAAPP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SA#94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SP-210476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Capability Exposure for </a:t>
                      </a:r>
                      <a:r>
                        <a:rPr lang="en-IN" sz="1600" dirty="0" err="1" smtClean="0"/>
                        <a:t>IoT</a:t>
                      </a:r>
                      <a:r>
                        <a:rPr lang="en-IN" sz="1600" dirty="0" smtClean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FS_ACE_IOT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SP-210478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SP-210479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FS_5GFLS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SP-210477</a:t>
                      </a: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65636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 smtClean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(1/3)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223625" cy="4738776"/>
          </a:xfrm>
        </p:spPr>
        <p:txBody>
          <a:bodyPr/>
          <a:lstStyle/>
          <a:p>
            <a:r>
              <a:rPr lang="en-GB" altLang="fr-FR" sz="2400" dirty="0" smtClean="0"/>
              <a:t> Action</a:t>
            </a:r>
          </a:p>
          <a:p>
            <a:pPr lvl="1"/>
            <a:r>
              <a:rPr lang="en-GB" altLang="fr-FR" sz="2000" dirty="0" smtClean="0"/>
              <a:t>CRs for approval – </a:t>
            </a:r>
            <a:r>
              <a:rPr lang="en-GB" altLang="fr-FR" sz="2000" dirty="0"/>
              <a:t>9</a:t>
            </a:r>
            <a:r>
              <a:rPr lang="en-GB" altLang="fr-FR" sz="2000" dirty="0" smtClean="0"/>
              <a:t> CR packs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SP-210482</a:t>
            </a:r>
            <a:r>
              <a:rPr lang="en-IN" altLang="en-US" dirty="0" smtClean="0"/>
              <a:t> </a:t>
            </a:r>
            <a:r>
              <a:rPr lang="en-IN" altLang="en-US" dirty="0"/>
              <a:t>Rel-16 CRs to TS23222 for </a:t>
            </a:r>
            <a:r>
              <a:rPr lang="en-IN" altLang="en-US" b="1" dirty="0" err="1"/>
              <a:t>eCAPIF</a:t>
            </a:r>
            <a:endParaRPr lang="en-IN" altLang="en-US" b="1" dirty="0"/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SP-210483</a:t>
            </a:r>
            <a:r>
              <a:rPr lang="en-IN" altLang="en-US" dirty="0"/>
              <a:t> Rel-16 CRs to TS23434 for </a:t>
            </a:r>
            <a:r>
              <a:rPr lang="en-IN" altLang="en-US" b="1" dirty="0"/>
              <a:t>SEAL</a:t>
            </a:r>
          </a:p>
          <a:p>
            <a:pPr lvl="2"/>
            <a:r>
              <a:rPr lang="en-GB" dirty="0">
                <a:solidFill>
                  <a:srgbClr val="0000FF"/>
                </a:solidFill>
              </a:rPr>
              <a:t>SP-210490</a:t>
            </a:r>
            <a:r>
              <a:rPr lang="en-GB" dirty="0"/>
              <a:t> Rel-16 CRs to TS23286 for </a:t>
            </a:r>
            <a:r>
              <a:rPr lang="en-GB" b="1" dirty="0"/>
              <a:t>V2XAPP</a:t>
            </a:r>
            <a:endParaRPr lang="en-IN" altLang="en-US" b="1" dirty="0"/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SP-210484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TS23434 for </a:t>
            </a:r>
            <a:r>
              <a:rPr lang="en-IN" altLang="en-US" b="1" dirty="0" err="1"/>
              <a:t>eSEAL</a:t>
            </a:r>
            <a:endParaRPr lang="en-IN" altLang="en-US" b="1" dirty="0"/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SP-210485</a:t>
            </a:r>
            <a:r>
              <a:rPr lang="en-IN" altLang="en-US" dirty="0"/>
              <a:t> Rel-17 CRs to TS23434 for </a:t>
            </a:r>
            <a:r>
              <a:rPr lang="en-IN" altLang="en-US" b="1" dirty="0"/>
              <a:t>UASAPP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SP-210486</a:t>
            </a:r>
            <a:r>
              <a:rPr lang="en-IN" altLang="en-US" dirty="0"/>
              <a:t> Rel-17 CRs to TS23280, TS23281 and TS23379 for </a:t>
            </a:r>
            <a:r>
              <a:rPr lang="en-IN" altLang="en-US" b="1" dirty="0"/>
              <a:t>enh3MCPTT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SP-210487</a:t>
            </a:r>
            <a:r>
              <a:rPr lang="en-IN" altLang="en-US" dirty="0"/>
              <a:t> Rel-17 CRs to TS23282 for </a:t>
            </a:r>
            <a:r>
              <a:rPr lang="en-IN" altLang="en-US" b="1" dirty="0"/>
              <a:t>eMCData3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SP-210488</a:t>
            </a:r>
            <a:r>
              <a:rPr lang="en-IN" altLang="en-US" dirty="0"/>
              <a:t> Rel-17 CRs to TS23286 for </a:t>
            </a:r>
            <a:r>
              <a:rPr lang="en-IN" altLang="en-US" b="1" dirty="0"/>
              <a:t>eV2XAPP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SP-210489</a:t>
            </a:r>
            <a:r>
              <a:rPr lang="en-IN" altLang="en-US" dirty="0"/>
              <a:t> Rel-17 CRs to TS23700-24 for </a:t>
            </a:r>
            <a:r>
              <a:rPr lang="en-IN" altLang="en-US" b="1" dirty="0" smtClean="0"/>
              <a:t>FS_5GMARCH</a:t>
            </a:r>
          </a:p>
          <a:p>
            <a:pPr lvl="2"/>
            <a:endParaRPr lang="en-IN" altLang="en-US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(2/3)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206468" y="1718983"/>
            <a:ext cx="11601450" cy="4663888"/>
          </a:xfrm>
        </p:spPr>
        <p:txBody>
          <a:bodyPr/>
          <a:lstStyle/>
          <a:p>
            <a:r>
              <a:rPr lang="en-GB" altLang="fr-FR" sz="2400" dirty="0" smtClean="0"/>
              <a:t>Information</a:t>
            </a:r>
          </a:p>
          <a:p>
            <a:pPr lvl="1"/>
            <a:r>
              <a:rPr lang="en-GB" altLang="fr-FR" sz="2000" dirty="0" smtClean="0"/>
              <a:t>Technical Reports/Specifications</a:t>
            </a:r>
          </a:p>
          <a:p>
            <a:pPr lvl="2"/>
            <a:r>
              <a:rPr lang="en-IN" altLang="fr-FR" b="1" dirty="0" smtClean="0"/>
              <a:t>5GMARCH - </a:t>
            </a:r>
            <a:r>
              <a:rPr lang="en-IN" altLang="fr-FR" dirty="0" smtClean="0"/>
              <a:t>Presentation of TS 23.554 v1.0.0 for information in </a:t>
            </a:r>
            <a:r>
              <a:rPr lang="en-IN" altLang="fr-FR" dirty="0" smtClean="0">
                <a:solidFill>
                  <a:srgbClr val="0000FF"/>
                </a:solidFill>
              </a:rPr>
              <a:t>SP-210474</a:t>
            </a:r>
          </a:p>
          <a:p>
            <a:pPr lvl="2"/>
            <a:r>
              <a:rPr lang="en-IN" altLang="fr-FR" b="1" dirty="0" smtClean="0"/>
              <a:t>FS_MCGWUE</a:t>
            </a:r>
            <a:r>
              <a:rPr lang="en-IN" altLang="fr-FR" dirty="0" smtClean="0"/>
              <a:t> -</a:t>
            </a:r>
            <a:r>
              <a:rPr lang="en-IN" altLang="fr-FR" dirty="0" smtClean="0">
                <a:solidFill>
                  <a:srgbClr val="0000FF"/>
                </a:solidFill>
              </a:rPr>
              <a:t> </a:t>
            </a:r>
            <a:r>
              <a:rPr lang="en-IN" altLang="fr-FR" dirty="0"/>
              <a:t>Presentation of </a:t>
            </a:r>
            <a:r>
              <a:rPr lang="en-IN" altLang="fr-FR" dirty="0" smtClean="0"/>
              <a:t>TR 23.700-79 </a:t>
            </a:r>
            <a:r>
              <a:rPr lang="en-IN" altLang="fr-FR" dirty="0"/>
              <a:t>v1.0.0 for information in </a:t>
            </a:r>
            <a:r>
              <a:rPr lang="en-IN" altLang="fr-FR" dirty="0" smtClean="0">
                <a:solidFill>
                  <a:srgbClr val="0000FF"/>
                </a:solidFill>
              </a:rPr>
              <a:t>SP-210475</a:t>
            </a:r>
          </a:p>
          <a:p>
            <a:r>
              <a:rPr lang="en-GB" altLang="fr-FR" sz="2400" dirty="0" smtClean="0"/>
              <a:t>Action</a:t>
            </a:r>
          </a:p>
          <a:p>
            <a:pPr lvl="1"/>
            <a:r>
              <a:rPr lang="en-US" altLang="en-US" sz="2000" dirty="0" smtClean="0"/>
              <a:t>Technical Reports/Specifications</a:t>
            </a:r>
          </a:p>
          <a:p>
            <a:pPr lvl="2"/>
            <a:r>
              <a:rPr lang="en-IN" altLang="fr-FR" b="1" dirty="0" smtClean="0"/>
              <a:t>UASAPP </a:t>
            </a:r>
            <a:r>
              <a:rPr lang="en-IN" altLang="fr-FR" b="1" dirty="0"/>
              <a:t>- </a:t>
            </a:r>
            <a:r>
              <a:rPr lang="en-IN" altLang="fr-FR" dirty="0"/>
              <a:t>Presentation of </a:t>
            </a:r>
            <a:r>
              <a:rPr lang="en-IN" altLang="fr-FR" dirty="0" smtClean="0"/>
              <a:t>TS 23.255 v2.0.0 </a:t>
            </a:r>
            <a:r>
              <a:rPr lang="en-IN" altLang="fr-FR" dirty="0"/>
              <a:t>for </a:t>
            </a:r>
            <a:r>
              <a:rPr lang="en-IN" altLang="fr-FR" dirty="0" smtClean="0"/>
              <a:t>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SP-210471</a:t>
            </a:r>
          </a:p>
          <a:p>
            <a:pPr lvl="2"/>
            <a:r>
              <a:rPr lang="en-IN" altLang="fr-FR" b="1" dirty="0" smtClean="0"/>
              <a:t>EDGEAPP </a:t>
            </a:r>
            <a:r>
              <a:rPr lang="en-IN" altLang="fr-FR" b="1" dirty="0"/>
              <a:t>- </a:t>
            </a:r>
            <a:r>
              <a:rPr lang="en-IN" altLang="fr-FR" dirty="0"/>
              <a:t>Presentation of TS </a:t>
            </a:r>
            <a:r>
              <a:rPr lang="en-IN" altLang="fr-FR" dirty="0" smtClean="0"/>
              <a:t>23.558 v2.2.1 </a:t>
            </a:r>
            <a:r>
              <a:rPr lang="en-IN" altLang="fr-FR" dirty="0"/>
              <a:t>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SP-210472</a:t>
            </a:r>
          </a:p>
          <a:p>
            <a:pPr lvl="2"/>
            <a:r>
              <a:rPr lang="en-IN" altLang="fr-FR" b="1" dirty="0"/>
              <a:t>MCOver5GS - </a:t>
            </a:r>
            <a:r>
              <a:rPr lang="en-IN" altLang="fr-FR" dirty="0"/>
              <a:t>Presentation of TS 23.289 v2.0.0 for approval in </a:t>
            </a:r>
            <a:r>
              <a:rPr lang="en-IN" altLang="fr-FR" dirty="0">
                <a:solidFill>
                  <a:srgbClr val="0000FF"/>
                </a:solidFill>
              </a:rPr>
              <a:t>SP-210473</a:t>
            </a:r>
            <a:endParaRPr lang="en-IN" altLang="fr-FR" b="1" dirty="0"/>
          </a:p>
          <a:p>
            <a:pPr lvl="2"/>
            <a:endParaRPr lang="en-IN" altLang="fr-FR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</a:t>
            </a:r>
            <a:r>
              <a:rPr lang="en-GB" altLang="fr-FR" dirty="0"/>
              <a:t>3</a:t>
            </a:r>
            <a:r>
              <a:rPr lang="en-GB" altLang="fr-FR" dirty="0" smtClean="0"/>
              <a:t>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206468" y="1718983"/>
            <a:ext cx="11601450" cy="4663888"/>
          </a:xfrm>
        </p:spPr>
        <p:txBody>
          <a:bodyPr/>
          <a:lstStyle/>
          <a:p>
            <a:r>
              <a:rPr lang="en-GB" altLang="fr-FR" sz="2400" dirty="0" smtClean="0"/>
              <a:t>Action</a:t>
            </a:r>
          </a:p>
          <a:p>
            <a:pPr lvl="1"/>
            <a:r>
              <a:rPr lang="en-US" altLang="en-US" sz="2000" dirty="0" smtClean="0"/>
              <a:t>New SIDs</a:t>
            </a:r>
          </a:p>
          <a:p>
            <a:pPr lvl="2"/>
            <a:r>
              <a:rPr lang="en-IN" altLang="fr-FR" b="1" dirty="0" smtClean="0"/>
              <a:t>FS_SNAAPP </a:t>
            </a:r>
            <a:r>
              <a:rPr lang="en-IN" altLang="fr-FR" b="1" dirty="0"/>
              <a:t>- </a:t>
            </a:r>
            <a:r>
              <a:rPr lang="en-GB" dirty="0"/>
              <a:t>New SID on application enablement aspects for subscriber-aware northbound API </a:t>
            </a:r>
            <a:r>
              <a:rPr lang="en-GB" dirty="0" smtClean="0"/>
              <a:t>access </a:t>
            </a:r>
            <a:r>
              <a:rPr lang="en-IN" altLang="fr-FR" dirty="0" smtClean="0"/>
              <a:t>for </a:t>
            </a:r>
            <a:r>
              <a:rPr lang="en-IN" altLang="fr-FR" dirty="0"/>
              <a:t>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SP-210476</a:t>
            </a:r>
            <a:endParaRPr lang="en-IN" altLang="fr-FR" b="1" dirty="0" smtClean="0"/>
          </a:p>
          <a:p>
            <a:pPr lvl="2"/>
            <a:r>
              <a:rPr lang="en-GB" b="1" dirty="0"/>
              <a:t>FS_5GFLS</a:t>
            </a:r>
            <a:r>
              <a:rPr lang="en-GB" dirty="0"/>
              <a:t> - New SID on 5G-enabled fused location service capability exposure for approval in </a:t>
            </a:r>
            <a:br>
              <a:rPr lang="en-GB" dirty="0"/>
            </a:br>
            <a:r>
              <a:rPr lang="en-IN" altLang="fr-FR" dirty="0">
                <a:solidFill>
                  <a:srgbClr val="0000FF"/>
                </a:solidFill>
              </a:rPr>
              <a:t>SP-210477</a:t>
            </a:r>
            <a:endParaRPr lang="en-GB" b="1" dirty="0" smtClean="0"/>
          </a:p>
          <a:p>
            <a:pPr lvl="2"/>
            <a:r>
              <a:rPr lang="en-GB" b="1" dirty="0" smtClean="0"/>
              <a:t>FS_ACE_IOT</a:t>
            </a:r>
            <a:r>
              <a:rPr lang="en-IN" altLang="fr-FR" b="1" dirty="0" smtClean="0"/>
              <a:t> </a:t>
            </a:r>
            <a:r>
              <a:rPr lang="en-IN" altLang="fr-FR" b="1" dirty="0"/>
              <a:t>- </a:t>
            </a:r>
            <a:r>
              <a:rPr lang="en-GB" dirty="0"/>
              <a:t>New SID on Application Capability Exposure for </a:t>
            </a:r>
            <a:r>
              <a:rPr lang="en-GB" dirty="0" err="1"/>
              <a:t>IoT</a:t>
            </a:r>
            <a:r>
              <a:rPr lang="en-GB" dirty="0"/>
              <a:t> Platforms</a:t>
            </a:r>
            <a:r>
              <a:rPr lang="en-IN" altLang="fr-FR" dirty="0" smtClean="0"/>
              <a:t> </a:t>
            </a:r>
            <a:r>
              <a:rPr lang="en-IN" altLang="fr-FR" dirty="0"/>
              <a:t>for </a:t>
            </a:r>
            <a:r>
              <a:rPr lang="en-IN" altLang="fr-FR" dirty="0" smtClean="0"/>
              <a:t>approval in </a:t>
            </a:r>
            <a:br>
              <a:rPr lang="en-IN" altLang="fr-FR" dirty="0" smtClean="0"/>
            </a:br>
            <a:r>
              <a:rPr lang="en-IN" altLang="fr-FR" dirty="0" smtClean="0">
                <a:solidFill>
                  <a:srgbClr val="0000FF"/>
                </a:solidFill>
              </a:rPr>
              <a:t>SP-210478</a:t>
            </a:r>
          </a:p>
          <a:p>
            <a:pPr lvl="2"/>
            <a:r>
              <a:rPr lang="en-GB" b="1" dirty="0" err="1" smtClean="0"/>
              <a:t>FS_eEDGEAPP</a:t>
            </a:r>
            <a:r>
              <a:rPr lang="en-IN" altLang="fr-FR" b="1" dirty="0" smtClean="0"/>
              <a:t> </a:t>
            </a:r>
            <a:r>
              <a:rPr lang="en-IN" altLang="fr-FR" b="1" dirty="0"/>
              <a:t>- </a:t>
            </a:r>
            <a:r>
              <a:rPr lang="en-GB" dirty="0"/>
              <a:t>New SID on enhanced Application Architecture for enabling Edge Applications</a:t>
            </a:r>
            <a:r>
              <a:rPr lang="en-IN" altLang="fr-FR" dirty="0" smtClean="0"/>
              <a:t> </a:t>
            </a:r>
            <a:r>
              <a:rPr lang="en-IN" altLang="fr-FR" dirty="0"/>
              <a:t>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SP-210479</a:t>
            </a:r>
          </a:p>
          <a:p>
            <a:pPr lvl="1"/>
            <a:r>
              <a:rPr lang="en-IN" altLang="fr-FR" sz="2000" dirty="0" smtClean="0"/>
              <a:t>WI Exception Sheets</a:t>
            </a:r>
          </a:p>
          <a:p>
            <a:pPr lvl="2"/>
            <a:r>
              <a:rPr lang="en-IN" altLang="fr-FR" dirty="0" smtClean="0"/>
              <a:t>5GMARCH – 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SP-210480</a:t>
            </a:r>
          </a:p>
          <a:p>
            <a:pPr lvl="2"/>
            <a:r>
              <a:rPr lang="en-IN" altLang="fr-FR" dirty="0" err="1" smtClean="0"/>
              <a:t>eSEAL</a:t>
            </a:r>
            <a:r>
              <a:rPr lang="en-IN" altLang="fr-FR" dirty="0" smtClean="0"/>
              <a:t> – </a:t>
            </a:r>
            <a:r>
              <a:rPr lang="en-IN" altLang="fr-FR" dirty="0"/>
              <a:t>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SP-210481</a:t>
            </a:r>
            <a:endParaRPr lang="en-IN" altLang="fr-FR" dirty="0" smtClean="0"/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838200" y="53576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SA6 Officials</a:t>
            </a:r>
            <a:endParaRPr lang="en-GB" altLang="en-US" dirty="0" smtClean="0"/>
          </a:p>
        </p:txBody>
      </p:sp>
      <p:sp>
        <p:nvSpPr>
          <p:cNvPr id="8195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721658" y="1790420"/>
            <a:ext cx="9193213" cy="4292133"/>
          </a:xfrm>
        </p:spPr>
        <p:txBody>
          <a:bodyPr/>
          <a:lstStyle/>
          <a:p>
            <a:pPr>
              <a:defRPr/>
            </a:pPr>
            <a:r>
              <a:rPr lang="en-GB" dirty="0"/>
              <a:t> Chairman: </a:t>
            </a:r>
          </a:p>
          <a:p>
            <a:pPr lvl="1">
              <a:defRPr/>
            </a:pPr>
            <a:r>
              <a:rPr lang="en-GB" dirty="0"/>
              <a:t>Mr. Suresh </a:t>
            </a:r>
            <a:r>
              <a:rPr lang="en-GB" dirty="0" err="1"/>
              <a:t>Chitturi</a:t>
            </a:r>
            <a:r>
              <a:rPr lang="en-GB" dirty="0"/>
              <a:t>	Samsung Electronics Co. Ltd / TTA</a:t>
            </a:r>
            <a:r>
              <a:rPr lang="en-GB" baseline="30000" dirty="0"/>
              <a:t>1</a:t>
            </a:r>
          </a:p>
          <a:p>
            <a:pPr>
              <a:defRPr/>
            </a:pPr>
            <a:r>
              <a:rPr lang="en-GB" dirty="0"/>
              <a:t> Vice Chairmen: </a:t>
            </a:r>
          </a:p>
          <a:p>
            <a:pPr lvl="1">
              <a:defRPr/>
            </a:pPr>
            <a:r>
              <a:rPr lang="en-GB" dirty="0"/>
              <a:t>Mr. Alan Soloway	Qualcomm Incorporated / </a:t>
            </a:r>
            <a:r>
              <a:rPr lang="en-GB" dirty="0" smtClean="0"/>
              <a:t>ATIS</a:t>
            </a:r>
            <a:r>
              <a:rPr lang="en-GB" baseline="30000" dirty="0" smtClean="0"/>
              <a:t>2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Mr</a:t>
            </a:r>
            <a:r>
              <a:rPr lang="en-GB" dirty="0"/>
              <a:t>. </a:t>
            </a:r>
            <a:r>
              <a:rPr lang="en-GB" dirty="0" smtClean="0"/>
              <a:t>Jukka Vialen</a:t>
            </a:r>
            <a:r>
              <a:rPr lang="en-GB" dirty="0"/>
              <a:t>	</a:t>
            </a:r>
            <a:r>
              <a:rPr lang="en-GB" dirty="0" smtClean="0"/>
              <a:t>	Airbus DS SLC </a:t>
            </a:r>
            <a:r>
              <a:rPr lang="en-GB" dirty="0"/>
              <a:t>/ </a:t>
            </a:r>
            <a:r>
              <a:rPr lang="en-GB" dirty="0" smtClean="0"/>
              <a:t>ETSI</a:t>
            </a:r>
            <a:r>
              <a:rPr lang="en-GB" baseline="30000" dirty="0"/>
              <a:t>3</a:t>
            </a:r>
            <a:endParaRPr lang="en-GB" baseline="30000" dirty="0" smtClean="0"/>
          </a:p>
          <a:p>
            <a:pPr lvl="1">
              <a:defRPr/>
            </a:pPr>
            <a:endParaRPr lang="en-GB" baseline="30000" dirty="0" smtClean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GB" dirty="0" smtClean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 smtClean="0"/>
              <a:t>Bernt </a:t>
            </a:r>
            <a:r>
              <a:rPr lang="en-GB" dirty="0"/>
              <a:t>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6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Re-elected by acclamation in February 2020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 smtClean="0">
                <a:solidFill>
                  <a:srgbClr val="0000FF"/>
                </a:solidFill>
              </a:rPr>
              <a:t>Re-elected by acclamation in </a:t>
            </a:r>
            <a:r>
              <a:rPr lang="en-GB" sz="1800" dirty="0">
                <a:solidFill>
                  <a:srgbClr val="0000FF"/>
                </a:solidFill>
              </a:rPr>
              <a:t>April 2021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/>
              <a:t> </a:t>
            </a:r>
            <a:r>
              <a:rPr lang="en-GB" sz="1800" dirty="0">
                <a:solidFill>
                  <a:srgbClr val="0000FF"/>
                </a:solidFill>
              </a:rPr>
              <a:t>Re-elected by acclamation in April 2021</a:t>
            </a:r>
          </a:p>
        </p:txBody>
      </p:sp>
    </p:spTree>
    <p:extLst>
      <p:ext uri="{BB962C8B-B14F-4D97-AF65-F5344CB8AC3E}">
        <p14:creationId xmlns:p14="http://schemas.microsoft.com/office/powerpoint/2010/main" val="7753710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 smtClean="0"/>
              <a:t>Executive Summary – Q2/2021</a:t>
            </a:r>
            <a:endParaRPr lang="en-GB" altLang="en-US" dirty="0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61976" y="1510007"/>
            <a:ext cx="9879012" cy="4689101"/>
          </a:xfrm>
        </p:spPr>
        <p:txBody>
          <a:bodyPr/>
          <a:lstStyle/>
          <a:p>
            <a:r>
              <a:rPr lang="en-US" altLang="en-US" sz="2400" dirty="0" smtClean="0"/>
              <a:t>Two e-meetings in Q2/2021</a:t>
            </a:r>
            <a:endParaRPr lang="en-US" altLang="en-US" sz="2000" dirty="0" smtClean="0"/>
          </a:p>
          <a:p>
            <a:pPr lvl="1"/>
            <a:r>
              <a:rPr lang="en-US" altLang="en-US" sz="1800" b="1" dirty="0" smtClean="0"/>
              <a:t>SA6#42-BIS-e, 12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– 20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April</a:t>
            </a:r>
            <a:endParaRPr lang="en-US" altLang="en-US" sz="1800" dirty="0" smtClean="0"/>
          </a:p>
          <a:p>
            <a:pPr lvl="1"/>
            <a:r>
              <a:rPr lang="en-US" altLang="en-US" sz="1800" b="1" dirty="0" smtClean="0"/>
              <a:t>SA6#43-e, 24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May – 02</a:t>
            </a:r>
            <a:r>
              <a:rPr lang="en-US" altLang="en-US" sz="1800" b="1" baseline="30000" dirty="0" smtClean="0"/>
              <a:t>nd</a:t>
            </a:r>
            <a:r>
              <a:rPr lang="en-US" altLang="en-US" sz="1800" b="1" dirty="0" smtClean="0"/>
              <a:t> June</a:t>
            </a:r>
            <a:endParaRPr lang="en-US" altLang="en-US" sz="1800" dirty="0" smtClean="0"/>
          </a:p>
          <a:p>
            <a:r>
              <a:rPr lang="en-US" altLang="en-US" sz="2400" dirty="0" smtClean="0"/>
              <a:t>Rel-17 activities</a:t>
            </a:r>
          </a:p>
          <a:p>
            <a:pPr lvl="1"/>
            <a:r>
              <a:rPr lang="en-US" altLang="en-US" sz="1800" dirty="0" smtClean="0"/>
              <a:t>8 Work-items declared 100%</a:t>
            </a:r>
          </a:p>
          <a:p>
            <a:pPr lvl="1"/>
            <a:r>
              <a:rPr lang="en-US" altLang="en-US" sz="1800" dirty="0" smtClean="0"/>
              <a:t>2 Work-items – Exception sheets</a:t>
            </a:r>
          </a:p>
          <a:p>
            <a:pPr lvl="2"/>
            <a:r>
              <a:rPr lang="en-US" altLang="en-US" sz="1800" dirty="0" smtClean="0"/>
              <a:t>5GMARCH (75%), </a:t>
            </a:r>
            <a:r>
              <a:rPr lang="en-US" altLang="en-US" sz="1800" dirty="0" err="1" smtClean="0"/>
              <a:t>eSEAL</a:t>
            </a:r>
            <a:r>
              <a:rPr lang="en-US" altLang="en-US" sz="1800" dirty="0" smtClean="0"/>
              <a:t> (80%)</a:t>
            </a:r>
          </a:p>
          <a:p>
            <a:r>
              <a:rPr lang="en-US" altLang="en-US" sz="2400" dirty="0" smtClean="0"/>
              <a:t>Rel-18 studies (8+1)</a:t>
            </a:r>
          </a:p>
          <a:p>
            <a:pPr lvl="1"/>
            <a:r>
              <a:rPr lang="en-US" altLang="en-US" sz="1800" dirty="0" smtClean="0"/>
              <a:t>3 ongoing studies - FS_MCOver5GS, FS_MCGWUE, </a:t>
            </a:r>
            <a:r>
              <a:rPr lang="en-US" altLang="en-US" sz="1800" dirty="0" err="1" smtClean="0"/>
              <a:t>FS_IRail</a:t>
            </a:r>
            <a:endParaRPr lang="en-US" altLang="en-US" sz="1800" dirty="0" smtClean="0"/>
          </a:p>
          <a:p>
            <a:pPr lvl="1"/>
            <a:r>
              <a:rPr lang="en-US" altLang="en-US" sz="1800" dirty="0" smtClean="0"/>
              <a:t>1 previously agreed - FS_NSCALE – approved in Q1, to be initiated</a:t>
            </a:r>
          </a:p>
          <a:p>
            <a:pPr lvl="1"/>
            <a:r>
              <a:rPr lang="en-US" altLang="en-US" sz="1800" dirty="0" smtClean="0"/>
              <a:t>4 new SIDs agreed – FS_SNAAPP, FS_ACE-IOT, </a:t>
            </a:r>
            <a:r>
              <a:rPr lang="en-US" altLang="en-US" sz="1800" dirty="0" err="1" smtClean="0"/>
              <a:t>FS_eEDGEAPP</a:t>
            </a:r>
            <a:r>
              <a:rPr lang="en-US" altLang="en-US" sz="1800" dirty="0" smtClean="0"/>
              <a:t>, FS_5GFLS</a:t>
            </a:r>
          </a:p>
          <a:p>
            <a:pPr lvl="1"/>
            <a:r>
              <a:rPr lang="en-US" altLang="en-US" sz="1800" dirty="0" smtClean="0"/>
              <a:t>1 new SID endorsed – FS_DIV (pending SA3 feedback)</a:t>
            </a:r>
            <a:endParaRPr lang="en-US" altLang="en-US" sz="2000" dirty="0" smtClean="0"/>
          </a:p>
          <a:p>
            <a:r>
              <a:rPr lang="en-US" altLang="en-US" sz="2400" dirty="0" smtClean="0"/>
              <a:t>Contentious CR</a:t>
            </a:r>
          </a:p>
          <a:p>
            <a:pPr lvl="1"/>
            <a:r>
              <a:rPr lang="en-US" altLang="en-US" sz="2000" dirty="0" smtClean="0"/>
              <a:t>Removal of MCPTT temporary regroup procedures (S6-211330) 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229809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38200" y="1861020"/>
            <a:ext cx="9604375" cy="4311183"/>
          </a:xfrm>
        </p:spPr>
        <p:txBody>
          <a:bodyPr/>
          <a:lstStyle/>
          <a:p>
            <a:r>
              <a:rPr lang="en-GB" altLang="fr-FR" sz="2000" b="1" dirty="0" smtClean="0">
                <a:solidFill>
                  <a:srgbClr val="0000FF"/>
                </a:solidFill>
              </a:rPr>
              <a:t> </a:t>
            </a:r>
            <a:r>
              <a:rPr lang="en-GB" altLang="fr-FR" sz="2000" b="1" dirty="0" smtClean="0"/>
              <a:t>SA6#42-BIS-e	12-20 April 2021</a:t>
            </a:r>
          </a:p>
          <a:p>
            <a:pPr lvl="1"/>
            <a:r>
              <a:rPr lang="en-GB" altLang="fr-FR" sz="1800" dirty="0" smtClean="0"/>
              <a:t>Online e-meeting</a:t>
            </a:r>
          </a:p>
          <a:p>
            <a:pPr lvl="1"/>
            <a:r>
              <a:rPr lang="en-GB" altLang="fr-FR" sz="1800" b="1" dirty="0"/>
              <a:t>5</a:t>
            </a:r>
            <a:r>
              <a:rPr lang="en-GB" altLang="fr-FR" sz="1800" b="1" dirty="0" smtClean="0"/>
              <a:t> formal conference calls, </a:t>
            </a:r>
            <a:r>
              <a:rPr lang="en-GB" altLang="fr-FR" sz="1800" b="1" dirty="0"/>
              <a:t>8</a:t>
            </a:r>
            <a:r>
              <a:rPr lang="en-GB" altLang="fr-FR" sz="1800" b="1" dirty="0" smtClean="0"/>
              <a:t> informal conference calls</a:t>
            </a:r>
          </a:p>
          <a:p>
            <a:r>
              <a:rPr lang="en-GB" altLang="fr-FR" sz="2000" b="1" dirty="0" smtClean="0"/>
              <a:t> Statistics at </a:t>
            </a:r>
            <a:r>
              <a:rPr lang="en-US" altLang="fr-FR" sz="2000" b="1" dirty="0" smtClean="0"/>
              <a:t>SA6#42-BIS-e</a:t>
            </a:r>
            <a:r>
              <a:rPr lang="en-GB" altLang="fr-FR" sz="2000" b="1" dirty="0" smtClean="0"/>
              <a:t>:</a:t>
            </a:r>
          </a:p>
          <a:p>
            <a:pPr lvl="1"/>
            <a:r>
              <a:rPr lang="en-GB" altLang="fr-FR" sz="1800" dirty="0" smtClean="0"/>
              <a:t>206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initially submitted, 386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at end of meeting (~700 including DRAFT revisions)</a:t>
            </a:r>
          </a:p>
          <a:p>
            <a:pPr lvl="1"/>
            <a:r>
              <a:rPr lang="en-GB" altLang="fr-FR" sz="1800" dirty="0" smtClean="0"/>
              <a:t>77 CRs (including revisions)</a:t>
            </a:r>
          </a:p>
          <a:p>
            <a:pPr lvl="2"/>
            <a:r>
              <a:rPr lang="en-GB" altLang="fr-FR" sz="1600" dirty="0" smtClean="0"/>
              <a:t>33 agreed (</a:t>
            </a:r>
            <a:r>
              <a:rPr lang="en-GB" altLang="fr-FR" sz="1600" dirty="0"/>
              <a:t>1</a:t>
            </a:r>
            <a:r>
              <a:rPr lang="en-GB" altLang="fr-FR" sz="1600" dirty="0" smtClean="0"/>
              <a:t> for Rel-16, 32 for Rel-17), 7 postponed</a:t>
            </a:r>
          </a:p>
          <a:p>
            <a:pPr lvl="1"/>
            <a:r>
              <a:rPr lang="en-GB" altLang="fr-FR" sz="1800" dirty="0" smtClean="0"/>
              <a:t>267 </a:t>
            </a:r>
            <a:r>
              <a:rPr lang="en-GB" altLang="fr-FR" sz="1800" dirty="0" err="1" smtClean="0"/>
              <a:t>pCRs</a:t>
            </a:r>
            <a:r>
              <a:rPr lang="en-GB" altLang="fr-FR" sz="1800" dirty="0" smtClean="0"/>
              <a:t> (including revisions)</a:t>
            </a:r>
          </a:p>
          <a:p>
            <a:pPr lvl="2"/>
            <a:r>
              <a:rPr lang="en-GB" altLang="fr-FR" sz="1600" dirty="0" smtClean="0"/>
              <a:t>87 approved, 18 merged, 31 postponed</a:t>
            </a:r>
          </a:p>
          <a:p>
            <a:pPr lvl="1"/>
            <a:r>
              <a:rPr lang="en-GB" altLang="fr-FR" sz="1800" dirty="0" smtClean="0"/>
              <a:t>11 incoming LSs, 3 outgoing LSs</a:t>
            </a:r>
          </a:p>
          <a:p>
            <a:pPr lvl="1"/>
            <a:r>
              <a:rPr lang="en-GB" altLang="fr-FR" sz="1800" dirty="0" smtClean="0"/>
              <a:t>Time allocation: Rel-16: ~0%; Rel-17:~100%</a:t>
            </a:r>
          </a:p>
          <a:p>
            <a:r>
              <a:rPr lang="en-GB" altLang="fr-FR" sz="2000" b="1" dirty="0" smtClean="0"/>
              <a:t>Conference calls (pre-SA6#42-BIS-e)</a:t>
            </a:r>
          </a:p>
          <a:p>
            <a:pPr lvl="1"/>
            <a:r>
              <a:rPr lang="en-GB" altLang="fr-FR" sz="1600" b="1" dirty="0" smtClean="0"/>
              <a:t>5 informal conference calls </a:t>
            </a:r>
            <a:r>
              <a:rPr lang="en-GB" altLang="fr-FR" sz="1600" dirty="0" smtClean="0"/>
              <a:t>(EGDEAPP – 2, UASAPP – 1, MC – 1, 5GMARCH – 1)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 </a:t>
            </a:r>
            <a:r>
              <a:rPr lang="en-GB" altLang="fr-FR" dirty="0" smtClean="0"/>
              <a:t>meetings -1/2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422794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38200" y="1820679"/>
            <a:ext cx="9928412" cy="4311183"/>
          </a:xfrm>
        </p:spPr>
        <p:txBody>
          <a:bodyPr/>
          <a:lstStyle/>
          <a:p>
            <a:r>
              <a:rPr lang="en-GB" altLang="fr-FR" sz="2000" b="1" dirty="0" smtClean="0">
                <a:solidFill>
                  <a:srgbClr val="0000FF"/>
                </a:solidFill>
              </a:rPr>
              <a:t> </a:t>
            </a:r>
            <a:r>
              <a:rPr lang="en-GB" altLang="fr-FR" sz="2000" b="1" dirty="0" smtClean="0"/>
              <a:t>SA6#43-e	24 May – 02 June 2021</a:t>
            </a:r>
          </a:p>
          <a:p>
            <a:pPr lvl="1"/>
            <a:r>
              <a:rPr lang="en-GB" altLang="fr-FR" sz="1800" dirty="0"/>
              <a:t>Online e-meeting</a:t>
            </a:r>
          </a:p>
          <a:p>
            <a:pPr lvl="1"/>
            <a:r>
              <a:rPr lang="en-GB" altLang="fr-FR" sz="1800" b="1" dirty="0"/>
              <a:t>5</a:t>
            </a:r>
            <a:r>
              <a:rPr lang="en-GB" altLang="fr-FR" sz="1800" b="1" dirty="0" smtClean="0"/>
              <a:t> </a:t>
            </a:r>
            <a:r>
              <a:rPr lang="en-GB" altLang="fr-FR" sz="1800" b="1" dirty="0"/>
              <a:t>formal conference calls, </a:t>
            </a:r>
            <a:r>
              <a:rPr lang="en-GB" altLang="fr-FR" sz="1800" b="1" dirty="0" smtClean="0"/>
              <a:t>9 </a:t>
            </a:r>
            <a:r>
              <a:rPr lang="en-GB" altLang="fr-FR" sz="1800" b="1" dirty="0"/>
              <a:t>informal conference calls</a:t>
            </a:r>
          </a:p>
          <a:p>
            <a:r>
              <a:rPr lang="en-GB" altLang="fr-FR" sz="2000" b="1" dirty="0" smtClean="0"/>
              <a:t> Statistics at </a:t>
            </a:r>
            <a:r>
              <a:rPr lang="en-US" altLang="fr-FR" sz="2000" b="1" dirty="0" smtClean="0"/>
              <a:t>SA6#43-e</a:t>
            </a:r>
            <a:r>
              <a:rPr lang="en-GB" altLang="fr-FR" sz="2000" b="1" dirty="0" smtClean="0"/>
              <a:t>:</a:t>
            </a:r>
          </a:p>
          <a:p>
            <a:pPr lvl="1"/>
            <a:r>
              <a:rPr lang="en-GB" altLang="fr-FR" sz="1800" dirty="0" smtClean="0"/>
              <a:t>200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initially submitted, 376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at end of meeting (~700 including DRAFT revisions)</a:t>
            </a:r>
          </a:p>
          <a:p>
            <a:pPr lvl="1"/>
            <a:r>
              <a:rPr lang="en-GB" altLang="fr-FR" sz="1800" dirty="0" smtClean="0"/>
              <a:t> 61 CRs (including revisions)</a:t>
            </a:r>
          </a:p>
          <a:p>
            <a:pPr lvl="2"/>
            <a:r>
              <a:rPr lang="en-GB" altLang="fr-FR" sz="1600" dirty="0" smtClean="0"/>
              <a:t>25 agreed (6 for Rel-16, 19 for Rel-17), </a:t>
            </a:r>
            <a:r>
              <a:rPr lang="en-GB" altLang="fr-FR" sz="1600" dirty="0"/>
              <a:t>4</a:t>
            </a:r>
            <a:r>
              <a:rPr lang="en-GB" altLang="fr-FR" sz="1600" dirty="0" smtClean="0"/>
              <a:t> postponed</a:t>
            </a:r>
          </a:p>
          <a:p>
            <a:pPr lvl="1"/>
            <a:r>
              <a:rPr lang="en-GB" altLang="fr-FR" sz="1800" dirty="0" smtClean="0"/>
              <a:t>259 </a:t>
            </a:r>
            <a:r>
              <a:rPr lang="en-GB" altLang="fr-FR" sz="1800" dirty="0" err="1" smtClean="0"/>
              <a:t>pCRs</a:t>
            </a:r>
            <a:r>
              <a:rPr lang="en-GB" altLang="fr-FR" sz="1800" dirty="0" smtClean="0"/>
              <a:t> (including revisions)</a:t>
            </a:r>
          </a:p>
          <a:p>
            <a:pPr lvl="2"/>
            <a:r>
              <a:rPr lang="en-GB" altLang="fr-FR" sz="1600" dirty="0" smtClean="0"/>
              <a:t>105 approved, 16 merged, 25 postponed</a:t>
            </a:r>
          </a:p>
          <a:p>
            <a:pPr lvl="1"/>
            <a:r>
              <a:rPr lang="en-GB" altLang="fr-FR" sz="1800" dirty="0"/>
              <a:t>7</a:t>
            </a:r>
            <a:r>
              <a:rPr lang="en-GB" altLang="fr-FR" sz="1800" dirty="0" smtClean="0"/>
              <a:t> incoming LSs, 2 outgoing LSs</a:t>
            </a:r>
          </a:p>
          <a:p>
            <a:pPr lvl="1"/>
            <a:r>
              <a:rPr lang="en-GB" altLang="fr-FR" sz="1800" dirty="0" smtClean="0"/>
              <a:t>Time allocation: Rel-16: ~0%; Rel-17: ~100%</a:t>
            </a:r>
          </a:p>
          <a:p>
            <a:r>
              <a:rPr lang="en-GB" altLang="fr-FR" sz="2000" b="1" dirty="0" smtClean="0"/>
              <a:t>Conference calls (pre-SA6#43-e)</a:t>
            </a:r>
          </a:p>
          <a:p>
            <a:pPr lvl="1"/>
            <a:r>
              <a:rPr lang="en-GB" altLang="fr-FR" sz="1600" b="1" dirty="0"/>
              <a:t>4</a:t>
            </a:r>
            <a:r>
              <a:rPr lang="en-GB" altLang="fr-FR" sz="1600" b="1" dirty="0" smtClean="0"/>
              <a:t> informal conference calls </a:t>
            </a:r>
            <a:r>
              <a:rPr lang="en-GB" altLang="fr-FR" sz="1600" dirty="0" smtClean="0"/>
              <a:t>(EDGEAPP – 1, UASAPP – 1, 5GMARCH – 1, New WID/SIDs – 1)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4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 </a:t>
            </a:r>
            <a:r>
              <a:rPr lang="en-GB" altLang="fr-FR" dirty="0" smtClean="0"/>
              <a:t>meetings -2/2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682322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dirty="0" err="1" smtClean="0"/>
              <a:t>Number</a:t>
            </a:r>
            <a:r>
              <a:rPr lang="fr-FR" altLang="fr-FR" dirty="0" smtClean="0"/>
              <a:t> of </a:t>
            </a:r>
            <a:r>
              <a:rPr lang="fr-FR" altLang="fr-FR" dirty="0" err="1" smtClean="0"/>
              <a:t>Tdocs</a:t>
            </a:r>
            <a:r>
              <a:rPr lang="fr-FR" altLang="fr-FR" dirty="0" smtClean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2723858"/>
              </p:ext>
            </p:extLst>
          </p:nvPr>
        </p:nvGraphicFramePr>
        <p:xfrm>
          <a:off x="838200" y="2160588"/>
          <a:ext cx="10223500" cy="369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0" name="Worksheet" r:id="rId4" imgW="9109551" imgH="4922489" progId="Excel.Sheet.8">
                  <p:embed/>
                </p:oleObj>
              </mc:Choice>
              <mc:Fallback>
                <p:oleObj name="Worksheet" r:id="rId4" imgW="9109551" imgH="4922489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160588"/>
                        <a:ext cx="10223500" cy="3697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 bwMode="auto">
          <a:xfrm>
            <a:off x="1449388" y="1918153"/>
            <a:ext cx="2441575" cy="2821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Rel-14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3890963" y="1917699"/>
            <a:ext cx="1990725" cy="2825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5881688" y="1917698"/>
            <a:ext cx="2019300" cy="28257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900989" y="1919741"/>
            <a:ext cx="2952750" cy="2805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56425" y="6053591"/>
            <a:ext cx="45672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50" b="1" dirty="0">
                <a:solidFill>
                  <a:srgbClr val="FF0000"/>
                </a:solidFill>
              </a:rPr>
              <a:t>* Statistics do not account for DRAFT revisions during e-meetings</a:t>
            </a:r>
          </a:p>
        </p:txBody>
      </p:sp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4003724"/>
              </p:ext>
            </p:extLst>
          </p:nvPr>
        </p:nvGraphicFramePr>
        <p:xfrm>
          <a:off x="643890" y="2243138"/>
          <a:ext cx="10260330" cy="3846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24" name="Worksheet" r:id="rId4" imgW="9079354" imgH="4606455" progId="Excel.Sheet.8">
                  <p:embed/>
                </p:oleObj>
              </mc:Choice>
              <mc:Fallback>
                <p:oleObj name="Worksheet" r:id="rId4" imgW="9079354" imgH="4606455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890" y="2243138"/>
                        <a:ext cx="10260330" cy="3846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 bwMode="auto">
          <a:xfrm>
            <a:off x="643890" y="1968257"/>
            <a:ext cx="2084071" cy="3177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Rel-14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727961" y="1972067"/>
            <a:ext cx="2240279" cy="3139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968240" y="1968257"/>
            <a:ext cx="2355427" cy="31774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7323668" y="1972067"/>
            <a:ext cx="3378200" cy="3139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fr-FR" altLang="fr-FR" dirty="0" err="1" smtClean="0"/>
              <a:t>Number</a:t>
            </a:r>
            <a:r>
              <a:rPr lang="fr-FR" altLang="fr-FR" dirty="0" smtClean="0"/>
              <a:t> </a:t>
            </a:r>
            <a:r>
              <a:rPr lang="fr-FR" altLang="fr-FR" dirty="0"/>
              <a:t>of </a:t>
            </a:r>
            <a:r>
              <a:rPr lang="fr-FR" altLang="fr-FR" dirty="0" err="1"/>
              <a:t>approved</a:t>
            </a:r>
            <a:r>
              <a:rPr lang="fr-FR" altLang="fr-FR" dirty="0"/>
              <a:t> </a:t>
            </a:r>
            <a:r>
              <a:rPr lang="fr-FR" altLang="fr-FR" dirty="0" err="1"/>
              <a:t>pCRs</a:t>
            </a:r>
            <a:r>
              <a:rPr lang="fr-FR" altLang="fr-FR" dirty="0"/>
              <a:t> &amp; </a:t>
            </a:r>
            <a:r>
              <a:rPr lang="fr-FR" altLang="fr-FR" dirty="0" err="1"/>
              <a:t>agreed</a:t>
            </a:r>
            <a:r>
              <a:rPr lang="fr-FR" altLang="fr-FR" dirty="0"/>
              <a:t> </a:t>
            </a:r>
            <a:r>
              <a:rPr lang="fr-FR" altLang="fr-FR" dirty="0" err="1"/>
              <a:t>CRs</a:t>
            </a:r>
            <a:endParaRPr lang="fr-FR" altLang="fr-FR" dirty="0" smtClean="0"/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9619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Future SA6 meetings</a:t>
            </a:r>
            <a:endParaRPr lang="en-GB" altLang="en-US" dirty="0" smtClean="0"/>
          </a:p>
        </p:txBody>
      </p:sp>
      <p:graphicFrame>
        <p:nvGraphicFramePr>
          <p:cNvPr id="7" name="Espace réservé du contenu 4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0736908"/>
              </p:ext>
            </p:extLst>
          </p:nvPr>
        </p:nvGraphicFramePr>
        <p:xfrm>
          <a:off x="710266" y="1545205"/>
          <a:ext cx="10154958" cy="481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3623">
                  <a:extLst>
                    <a:ext uri="{9D8B030D-6E8A-4147-A177-3AD203B41FA5}"/>
                  </a:extLst>
                </a:gridCol>
                <a:gridCol w="3022841"/>
                <a:gridCol w="2179800"/>
                <a:gridCol w="2998694"/>
              </a:tblGrid>
              <a:tr h="365727">
                <a:tc>
                  <a:txBody>
                    <a:bodyPr/>
                    <a:lstStyle/>
                    <a:p>
                      <a:r>
                        <a:rPr lang="fr-FR" sz="2000" dirty="0"/>
                        <a:t>Meeting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Date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Location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 err="1" smtClean="0"/>
                        <a:t>Remarks</a:t>
                      </a:r>
                      <a:endParaRPr lang="fr-FR" sz="2000" dirty="0"/>
                    </a:p>
                  </a:txBody>
                  <a:tcPr marL="91433" marR="91433" marT="45705" marB="45705"/>
                </a:tc>
                <a:extLst>
                  <a:ext uri="{0D108BD9-81ED-4DB2-BD59-A6C34878D82A}"/>
                </a:extLst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SA6#44-e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– 20 July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Online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SA6#45-e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03 Sep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Online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SA6#45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-BIS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– 15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2021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Tallinn,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Estonia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converted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e-meeting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SA6#46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– 19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North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America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converted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e-meeting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2022 </a:t>
                      </a:r>
                      <a:r>
                        <a:rPr lang="fr-FR" sz="1800" b="1" kern="1200" dirty="0" err="1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Calendar</a:t>
                      </a:r>
                      <a:endParaRPr lang="fr-FR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SA6#47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– 18 February 2022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Europe,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SA6#48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04 – 08 April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North America,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SA6#49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– 20 May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Asia,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SA6#49-BIS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 June – 01 July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TBD (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Only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if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needed</a:t>
                      </a: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SA6#50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– 26 August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Europe,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SA6#51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– 14 October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Asia,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SA6#52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– 18 November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North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America,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098567"/>
              </p:ext>
            </p:extLst>
          </p:nvPr>
        </p:nvGraphicFramePr>
        <p:xfrm>
          <a:off x="286306" y="1622614"/>
          <a:ext cx="11269200" cy="462541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9079"/>
                <a:gridCol w="1516262"/>
                <a:gridCol w="1293594"/>
                <a:gridCol w="813112"/>
                <a:gridCol w="883023"/>
                <a:gridCol w="1304365"/>
                <a:gridCol w="2599765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SA#91</a:t>
                      </a: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600" dirty="0" smtClean="0"/>
                        <a:t>Enhancements to Application Architecture for the Mobile Communication System for Railways Phase 2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None</a:t>
                      </a:r>
                    </a:p>
                    <a:p>
                      <a:pPr algn="l"/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effectLst/>
                        </a:rPr>
                        <a:t>MC services support on IOPS mode of operation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None</a:t>
                      </a:r>
                    </a:p>
                    <a:p>
                      <a:pPr algn="l"/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Mission Critical Push-to-talk architecture phase 3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SP-210486</a:t>
                      </a:r>
                      <a:endParaRPr lang="en-US" sz="1600" dirty="0" smtClean="0"/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Enhancements for functional architecture and information flows for Mission Critical Data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SP-210487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Architecture for enabling Edge Applications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TS for approval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lang="en-IN" altLang="fr-FR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SP-210472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67259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24762</TotalTime>
  <Words>1055</Words>
  <Application>Microsoft Office PowerPoint</Application>
  <PresentationFormat>Widescreen</PresentationFormat>
  <Paragraphs>361</Paragraphs>
  <Slides>17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Theme</vt:lpstr>
      <vt:lpstr>Worksheet</vt:lpstr>
      <vt:lpstr>    SA WG6 status report to  TSG SA#92-e</vt:lpstr>
      <vt:lpstr>SA6 Officials</vt:lpstr>
      <vt:lpstr>PowerPoint Presentation</vt:lpstr>
      <vt:lpstr>PowerPoint Presentation</vt:lpstr>
      <vt:lpstr>PowerPoint Presentation</vt:lpstr>
      <vt:lpstr>Number of Tdocs in SA6</vt:lpstr>
      <vt:lpstr>PowerPoint Presentation</vt:lpstr>
      <vt:lpstr>PowerPoint Presentation</vt:lpstr>
      <vt:lpstr>Overview: Rel-17 Work Items – 1/2</vt:lpstr>
      <vt:lpstr>Overview: Rel-17 Work Items – 2/2</vt:lpstr>
      <vt:lpstr>Overview: Ongoing Studies</vt:lpstr>
      <vt:lpstr>Overview: New Rel-18 Studies</vt:lpstr>
      <vt:lpstr>For TSG SA information and action</vt:lpstr>
      <vt:lpstr>For TSG SA information and action (1/3)</vt:lpstr>
      <vt:lpstr>For TSG SA information and action (2/3)</vt:lpstr>
      <vt:lpstr>For TSG SA information and action (3/3)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1905</cp:revision>
  <dcterms:created xsi:type="dcterms:W3CDTF">2010-02-05T13:52:04Z</dcterms:created>
  <dcterms:modified xsi:type="dcterms:W3CDTF">2021-06-09T13:16:15Z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